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4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8354-3050-4A9A-ABDD-953BE880C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9C469-8587-4957-885A-6A06A9226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7CF92-AFA0-485E-A5CB-53857A2D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B880B-7EB4-4BFB-B9A6-459AEB4A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F953E-F99F-4342-9E87-5F719EC1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7695-BE10-4E80-9EEE-199E4AFA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E4FF6-691B-4084-BD6E-DC322AEBC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FA3D0-21C2-4764-B6E0-CED0D37A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7898B-C291-44D3-BBE6-08B49D130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4DA91-7F88-4870-A31F-5182700B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8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B4963-ED9A-4C87-9F57-86EB06DC7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C1E84-51E7-47AF-BD03-0A602A9AA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B20F0-DBF7-479D-BDE5-BC0B20171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21FC8-40C4-4754-B1A0-E9842E8E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2A912-CA4C-46CD-9D7F-250B5600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69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C242-E616-45CD-8E89-027D2DAD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D2A66-CD51-476B-BE5B-A68C9686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09EF2-38A4-4F36-8DED-6E9F8331E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64B65-E79E-46CF-B602-0051B5F91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DE500-03FE-46C7-9015-839E9DC5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5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9F40-5B83-462F-8FD2-DDF5E317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BC023-5F2C-4FCE-9839-8E7EB3670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FFB1A-84AE-463D-A970-458C3ECD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01BDC-387F-469D-A1FF-69952DAB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B4E8A-13A3-4D94-9165-1BC1A2368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09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9964-D88C-46BE-AEC7-72685F53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AFCE-3B25-4300-8280-73EAD05B8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931B4-A28C-4748-8BCD-90CADBC0C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7A865-89B6-425C-9464-09E11679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3820D-88F3-46E6-92CD-2FDE7401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30D47-8ECD-4DA3-9EFD-954756AF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7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95D1-75BA-46DA-AD4B-C4A4CAAE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0A5E-F65C-4E2C-BD82-0F60D38DF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BAC5F-46EB-42F0-A1A1-689261827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21EA2-AF50-4AD2-8B1A-9FC66AB30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FF5C8-64D9-4530-86A7-246C23265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F7C72-AF8D-442F-8819-DFC846589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BF973-8078-405D-90C5-D147AB2C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626125-984D-4996-BB62-781DC129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ADB2-9546-4EF6-9827-F5F71273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AAFE3-2F1F-4CAD-B220-169FDA65D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66ED5-358E-45FE-AA01-240E139F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A935E-E262-454E-898A-FE37B272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2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08076-A66A-45E3-B419-0E6E630E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8349F-BFB5-4F30-A9F1-9B6C5A0E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E9439-F1CD-42E4-99E8-6A79015B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7F58-B9DA-4526-9FD2-E414247B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BC0A-93C7-4EE5-B2D5-5EB488C57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606E9-97A6-4885-AF0E-C989490F8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7603C-5918-4ABB-BAD8-99CCB641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E38E8-CB08-43DD-A34D-CE919931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DF276-6E46-4F06-A314-046EE435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0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2574-9B19-43E4-8E96-CAEAA6C0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84A930-6903-4F8C-AB7F-5CC8D97A7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7E965-C35B-4392-B054-86BB7FEF3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CAF72-6A69-4D2A-9011-AE3F0FCBA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6C99F-95E0-4456-BF73-28EED85E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1E89D-FFC0-4B40-B4D0-B088A0B7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6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CA2419-4DAB-4BC8-8E5E-D32BEE2D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EDC18-63B9-4B99-8FAA-3132230EE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E56A-97E1-4460-B34A-B6ADFEE94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4BD8E-F5D5-4693-81E9-2BC9C69620A7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CBA93-1D73-40FF-8B70-5FDE1A22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9E793-A85E-425E-942D-5A44C6396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A0263-9FC0-4BDE-B199-ED727785F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3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0D42-FD2D-4BC4-A233-BE2807744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A161B-2569-4627-9CC4-9389DBD60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Rose</a:t>
            </a:r>
          </a:p>
        </p:txBody>
      </p:sp>
    </p:spTree>
    <p:extLst>
      <p:ext uri="{BB962C8B-B14F-4D97-AF65-F5344CB8AC3E}">
        <p14:creationId xmlns:p14="http://schemas.microsoft.com/office/powerpoint/2010/main" val="118012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E30D-203F-4BD7-80C5-5E54131F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A96F-B311-4072-83B4-1828A22E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0340" cy="3777733"/>
          </a:xfrm>
        </p:spPr>
        <p:txBody>
          <a:bodyPr/>
          <a:lstStyle/>
          <a:p>
            <a:r>
              <a:rPr lang="en-US" dirty="0"/>
              <a:t>Inserting the noise at later layers allows more fine-grained details to be generated</a:t>
            </a:r>
          </a:p>
          <a:p>
            <a:r>
              <a:rPr lang="en-US" dirty="0"/>
              <a:t>Too much noise in the beginning is expanded upon when training iterates, prohibiting fine details from emerging</a:t>
            </a:r>
          </a:p>
          <a:p>
            <a:endParaRPr lang="en-US" dirty="0"/>
          </a:p>
        </p:txBody>
      </p:sp>
      <p:pic>
        <p:nvPicPr>
          <p:cNvPr id="5" name="Picture 4" descr="A person posing for a photo&#10;&#10;Description automatically generated">
            <a:extLst>
              <a:ext uri="{FF2B5EF4-FFF2-40B4-BE49-F238E27FC236}">
                <a16:creationId xmlns:a16="http://schemas.microsoft.com/office/drawing/2014/main" id="{2322F17F-0BFF-4F87-873D-C1DB1014A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60" y="1077164"/>
            <a:ext cx="5020340" cy="492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9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2170-598F-44AC-802D-F29C4FCF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V1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1E76B-E90C-4099-B8AA-4C6A34002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20740" cy="17668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Artifacts</a:t>
            </a:r>
          </a:p>
          <a:p>
            <a:pPr lvl="1"/>
            <a:r>
              <a:rPr lang="en-US" dirty="0"/>
              <a:t>Seemingly at random, these ‘droplets’ occur at various feature maps</a:t>
            </a:r>
          </a:p>
          <a:p>
            <a:pPr lvl="1"/>
            <a:r>
              <a:rPr lang="en-US" dirty="0"/>
              <a:t>Believed to be introduced in the normalization layer (</a:t>
            </a:r>
            <a:r>
              <a:rPr lang="en-US" dirty="0" err="1"/>
              <a:t>AdaIN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5" name="Picture 4" descr="A close up of a car&#10;&#10;Description automatically generated">
            <a:extLst>
              <a:ext uri="{FF2B5EF4-FFF2-40B4-BE49-F238E27FC236}">
                <a16:creationId xmlns:a16="http://schemas.microsoft.com/office/drawing/2014/main" id="{38F2A1EE-4528-48A1-986A-340952FC0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4001294"/>
            <a:ext cx="11591925" cy="2133600"/>
          </a:xfrm>
          <a:prstGeom prst="rect">
            <a:avLst/>
          </a:prstGeom>
        </p:spPr>
      </p:pic>
      <p:pic>
        <p:nvPicPr>
          <p:cNvPr id="7" name="Picture 6" descr="A picture containing computer, sitting, water, green&#10;&#10;Description automatically generated">
            <a:extLst>
              <a:ext uri="{FF2B5EF4-FFF2-40B4-BE49-F238E27FC236}">
                <a16:creationId xmlns:a16="http://schemas.microsoft.com/office/drawing/2014/main" id="{03FA5213-E55E-4B5B-9395-F058437DB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444" y="471488"/>
            <a:ext cx="1804169" cy="162798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4F87C04-07A5-4008-AA01-9ED625B0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443" y="2300287"/>
            <a:ext cx="1804170" cy="15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67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2170-598F-44AC-802D-F29C4FCF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V1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1E76B-E90C-4099-B8AA-4C6A34002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1680"/>
            <a:ext cx="4828953" cy="2847975"/>
          </a:xfrm>
        </p:spPr>
        <p:txBody>
          <a:bodyPr>
            <a:normAutofit/>
          </a:bodyPr>
          <a:lstStyle/>
          <a:p>
            <a:r>
              <a:rPr lang="en-US" dirty="0"/>
              <a:t>Mis-Aligned Features</a:t>
            </a:r>
          </a:p>
          <a:p>
            <a:pPr lvl="1"/>
            <a:r>
              <a:rPr lang="en-US" dirty="0"/>
              <a:t>The noise introduced at different feature layers can sometimes cause differences in matching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A close up of a person making a face for the camera&#10;&#10;Description automatically generated">
            <a:extLst>
              <a:ext uri="{FF2B5EF4-FFF2-40B4-BE49-F238E27FC236}">
                <a16:creationId xmlns:a16="http://schemas.microsoft.com/office/drawing/2014/main" id="{084E7BAE-24AA-4E68-BFEF-440E0312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277" y="2266949"/>
            <a:ext cx="55911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0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E3F9-97E5-4C4D-9CC0-9B8DCC2A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478A-8DD7-4131-832F-A179B8D0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the normalization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AdaIN</a:t>
            </a:r>
            <a:r>
              <a:rPr lang="en-US" dirty="0"/>
              <a:t> in factor of a more generic normalization</a:t>
            </a:r>
          </a:p>
          <a:p>
            <a:r>
              <a:rPr lang="en-US" dirty="0"/>
              <a:t>Use skip connections across the resolution layers</a:t>
            </a:r>
          </a:p>
        </p:txBody>
      </p:sp>
    </p:spTree>
    <p:extLst>
      <p:ext uri="{BB962C8B-B14F-4D97-AF65-F5344CB8AC3E}">
        <p14:creationId xmlns:p14="http://schemas.microsoft.com/office/powerpoint/2010/main" val="256510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E3F9-97E5-4C4D-9CC0-9B8DCC2A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478A-8DD7-4131-832F-A179B8D0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28" y="1690688"/>
            <a:ext cx="507350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V1</a:t>
            </a:r>
          </a:p>
          <a:p>
            <a:r>
              <a:rPr lang="en-US" dirty="0"/>
              <a:t>Normalization was previously based on the intra-layer statistics (mean, variance)</a:t>
            </a:r>
          </a:p>
          <a:p>
            <a:r>
              <a:rPr lang="en-US" dirty="0"/>
              <a:t>This allowed location specific spikes of values to occur</a:t>
            </a:r>
          </a:p>
          <a:p>
            <a:r>
              <a:rPr lang="en-US" dirty="0"/>
              <a:t>These were later magnified through the resolution up-sampling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1FC5E0-85EB-4309-AB6A-E6F43CDB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3" t="505" r="26134" b="1567"/>
          <a:stretch/>
        </p:blipFill>
        <p:spPr>
          <a:xfrm>
            <a:off x="5805376" y="951890"/>
            <a:ext cx="6007396" cy="49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1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E3F9-97E5-4C4D-9CC0-9B8DCC2A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478A-8DD7-4131-832F-A179B8D0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28" y="1690688"/>
            <a:ext cx="507350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V2</a:t>
            </a:r>
          </a:p>
          <a:p>
            <a:r>
              <a:rPr lang="en-US" dirty="0"/>
              <a:t>Normalize the parameters using estimated statistics</a:t>
            </a:r>
          </a:p>
          <a:p>
            <a:r>
              <a:rPr lang="en-US" dirty="0"/>
              <a:t>In short: using assumed normal distributions</a:t>
            </a:r>
          </a:p>
          <a:p>
            <a:r>
              <a:rPr lang="en-US" dirty="0"/>
              <a:t>Caused slight quality issues, but were made up for in other areas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1FC5E0-85EB-4309-AB6A-E6F43CDB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3" t="505" r="26134" b="1567"/>
          <a:stretch/>
        </p:blipFill>
        <p:spPr>
          <a:xfrm>
            <a:off x="5805376" y="951890"/>
            <a:ext cx="6007396" cy="49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18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E3F9-97E5-4C4D-9CC0-9B8DCC2A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478A-8DD7-4131-832F-A179B8D0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27" y="1690688"/>
            <a:ext cx="7223051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V2</a:t>
            </a:r>
          </a:p>
          <a:p>
            <a:r>
              <a:rPr lang="en-US" dirty="0"/>
              <a:t>Skip-Connections</a:t>
            </a:r>
          </a:p>
          <a:p>
            <a:pPr lvl="1"/>
            <a:r>
              <a:rPr lang="en-US" dirty="0"/>
              <a:t>Like from Resnet model</a:t>
            </a:r>
          </a:p>
          <a:p>
            <a:r>
              <a:rPr lang="en-US" dirty="0"/>
              <a:t>Using skips we can control the influence of each resolution, giving larger resolutions more weight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2A6C3D-D864-49AA-8BBD-0CFCDAFB8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1"/>
          <a:stretch/>
        </p:blipFill>
        <p:spPr>
          <a:xfrm>
            <a:off x="7602278" y="1344224"/>
            <a:ext cx="4081131" cy="428981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D067140-59B4-4171-9AEE-C8F10DF8E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5" y="4288946"/>
            <a:ext cx="4757625" cy="202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79526-F0EA-422A-A450-705C6D6A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FCF02-6B21-4CE1-B84D-4FFAFD681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973"/>
            <a:ext cx="4427863" cy="4351338"/>
          </a:xfrm>
        </p:spPr>
        <p:txBody>
          <a:bodyPr numCol="1"/>
          <a:lstStyle/>
          <a:p>
            <a:r>
              <a:rPr lang="en-US" b="1" dirty="0"/>
              <a:t>Generator</a:t>
            </a:r>
          </a:p>
          <a:p>
            <a:pPr lvl="1"/>
            <a:r>
              <a:rPr lang="en-US" dirty="0"/>
              <a:t>Make images from noise (“latent variables”)</a:t>
            </a:r>
          </a:p>
          <a:p>
            <a:r>
              <a:rPr lang="en-US" b="1" dirty="0"/>
              <a:t>Discriminator</a:t>
            </a:r>
          </a:p>
          <a:p>
            <a:pPr lvl="1"/>
            <a:r>
              <a:rPr lang="en-US" dirty="0"/>
              <a:t>Distinguish between generated and real images</a:t>
            </a:r>
          </a:p>
          <a:p>
            <a:pPr lvl="2"/>
            <a:r>
              <a:rPr lang="en-US" dirty="0"/>
              <a:t>Like a basic sigmoid classification model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E3767C-0C0E-4C55-9A60-B458377F2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66" y="2254355"/>
            <a:ext cx="5597067" cy="26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7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79526-F0EA-422A-A450-705C6D6A6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Training Iteration</a:t>
            </a:r>
          </a:p>
        </p:txBody>
      </p:sp>
      <p:pic>
        <p:nvPicPr>
          <p:cNvPr id="9" name="Picture 8" descr="A screen shot of a person&#10;&#10;Description automatically generated">
            <a:extLst>
              <a:ext uri="{FF2B5EF4-FFF2-40B4-BE49-F238E27FC236}">
                <a16:creationId xmlns:a16="http://schemas.microsoft.com/office/drawing/2014/main" id="{353029B6-77CC-4D9D-96CA-9CC0EA4E8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05" y="1891536"/>
            <a:ext cx="10762175" cy="399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062B-259D-458D-9167-FA6D0BBA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E15BD-A9E4-4751-B8F1-DE84BB877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Generator</a:t>
            </a:r>
          </a:p>
          <a:p>
            <a:pPr lvl="1"/>
            <a:r>
              <a:rPr lang="en-US" dirty="0"/>
              <a:t>Creates images that cause the discriminator to pass/fail 50% of the time, random choice</a:t>
            </a:r>
          </a:p>
          <a:p>
            <a:r>
              <a:rPr lang="en-US" b="1" dirty="0"/>
              <a:t>The Discriminator</a:t>
            </a:r>
          </a:p>
          <a:p>
            <a:pPr lvl="1"/>
            <a:r>
              <a:rPr lang="en-US" dirty="0"/>
              <a:t>Can correctly predict the class (real/fake) any given image 100% of the time</a:t>
            </a:r>
          </a:p>
          <a:p>
            <a:r>
              <a:rPr lang="en-US" b="1" dirty="0"/>
              <a:t>The Overall GAN</a:t>
            </a:r>
            <a:endParaRPr lang="en-US" dirty="0"/>
          </a:p>
          <a:p>
            <a:pPr lvl="1"/>
            <a:r>
              <a:rPr lang="en-US" dirty="0"/>
              <a:t>The two phases are seemingly in opposition to each other</a:t>
            </a:r>
          </a:p>
          <a:p>
            <a:pPr lvl="1"/>
            <a:r>
              <a:rPr lang="en-US" dirty="0"/>
              <a:t>So we must create a new metric to capture this!</a:t>
            </a:r>
          </a:p>
        </p:txBody>
      </p:sp>
    </p:spTree>
    <p:extLst>
      <p:ext uri="{BB962C8B-B14F-4D97-AF65-F5344CB8AC3E}">
        <p14:creationId xmlns:p14="http://schemas.microsoft.com/office/powerpoint/2010/main" val="6526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263E-AA30-470B-9F3E-F36C26A6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93175-B4BB-4C3A-9887-5BCF9A1E4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Minimax Loss: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Zero-Sum</a:t>
            </a:r>
          </a:p>
          <a:p>
            <a:pPr lvl="1"/>
            <a:r>
              <a:rPr lang="en-US" dirty="0"/>
              <a:t>The Generator tries to minimize the function, while the Discriminator tries to maximize it, so we can see there is a conflict between the two goals</a:t>
            </a:r>
          </a:p>
          <a:p>
            <a:r>
              <a:rPr lang="en-US" dirty="0"/>
              <a:t>Stuck Training</a:t>
            </a:r>
          </a:p>
          <a:p>
            <a:pPr lvl="1"/>
            <a:r>
              <a:rPr lang="en-US" dirty="0"/>
              <a:t>As the Discriminator may reliably learn to classify real/fake images, there will be no reliable gradient information, and training gets stuck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D2278-5B18-415B-A7A4-5CBA4521C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61" y="2553054"/>
            <a:ext cx="8767651" cy="8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8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92D9-974D-4C82-91FE-7EE86948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Frechet Inception Distance (FID)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868ED-D016-4C94-81B3-8CDFE3B2B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69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If we can encode to a lower dimension, we can calculate distances </a:t>
            </a:r>
          </a:p>
          <a:p>
            <a:pPr lvl="1"/>
            <a:r>
              <a:rPr lang="en-US" dirty="0"/>
              <a:t>(similarities)</a:t>
            </a:r>
          </a:p>
          <a:p>
            <a:r>
              <a:rPr lang="en-US" dirty="0"/>
              <a:t>Let’s pass the images to an image model and use the embedding vector statistics!</a:t>
            </a:r>
          </a:p>
          <a:p>
            <a:pPr lvl="1"/>
            <a:r>
              <a:rPr lang="en-US" dirty="0"/>
              <a:t>In this case, the Inception V3 model.</a:t>
            </a:r>
          </a:p>
          <a:p>
            <a:pPr lvl="1"/>
            <a:r>
              <a:rPr lang="en-US" dirty="0"/>
              <a:t>In the embedding space:</a:t>
            </a:r>
          </a:p>
          <a:p>
            <a:pPr lvl="2"/>
            <a:r>
              <a:rPr lang="en-US" b="1" dirty="0"/>
              <a:t>m</a:t>
            </a:r>
            <a:r>
              <a:rPr lang="en-US" dirty="0"/>
              <a:t> – the mean vectors</a:t>
            </a:r>
          </a:p>
          <a:p>
            <a:pPr lvl="2"/>
            <a:r>
              <a:rPr lang="en-US" b="1" dirty="0"/>
              <a:t>C</a:t>
            </a:r>
            <a:r>
              <a:rPr lang="en-US" dirty="0"/>
              <a:t> – covariance matrices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06566-E694-44B0-B466-2E4A6BC8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57" y="5140241"/>
            <a:ext cx="6804837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1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3A36B-D39E-4E62-B80B-7B32D5F8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6B19-A1E0-4925-BCE3-3BCDA01A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189"/>
            <a:ext cx="10134600" cy="2565622"/>
          </a:xfrm>
        </p:spPr>
        <p:txBody>
          <a:bodyPr/>
          <a:lstStyle/>
          <a:p>
            <a:r>
              <a:rPr lang="en-US" dirty="0"/>
              <a:t>Progressive Growing</a:t>
            </a:r>
          </a:p>
          <a:p>
            <a:pPr lvl="1"/>
            <a:r>
              <a:rPr lang="en-US" dirty="0"/>
              <a:t>Start with low resolutions, then grow higher</a:t>
            </a:r>
          </a:p>
          <a:p>
            <a:r>
              <a:rPr lang="en-US" dirty="0" err="1"/>
              <a:t>AdaIN</a:t>
            </a:r>
            <a:endParaRPr lang="en-US" dirty="0"/>
          </a:p>
          <a:p>
            <a:pPr lvl="1"/>
            <a:r>
              <a:rPr lang="en-US" b="1" dirty="0"/>
              <a:t>Ada</a:t>
            </a:r>
            <a:r>
              <a:rPr lang="en-US" dirty="0"/>
              <a:t>ptive </a:t>
            </a:r>
            <a:r>
              <a:rPr lang="en-US" b="1" dirty="0"/>
              <a:t>I</a:t>
            </a:r>
            <a:r>
              <a:rPr lang="en-US" dirty="0"/>
              <a:t>nstance </a:t>
            </a:r>
            <a:r>
              <a:rPr lang="en-US" b="1" dirty="0"/>
              <a:t>N</a:t>
            </a:r>
            <a:r>
              <a:rPr lang="en-US" dirty="0"/>
              <a:t>ormalization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57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9AC29-1B67-47F7-979D-CA9D1C56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4034-D3FC-431D-9F2F-EF5E7F5FD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324" y="1690688"/>
            <a:ext cx="5507665" cy="4351338"/>
          </a:xfrm>
        </p:spPr>
        <p:txBody>
          <a:bodyPr/>
          <a:lstStyle/>
          <a:p>
            <a:r>
              <a:rPr lang="en-US" dirty="0"/>
              <a:t>Grow from small -&gt; large </a:t>
            </a:r>
          </a:p>
          <a:p>
            <a:r>
              <a:rPr lang="en-US" dirty="0" err="1"/>
              <a:t>StyleGAN</a:t>
            </a:r>
            <a:r>
              <a:rPr lang="en-US" dirty="0"/>
              <a:t> implementation:</a:t>
            </a:r>
          </a:p>
          <a:p>
            <a:pPr lvl="1"/>
            <a:r>
              <a:rPr lang="en-US" dirty="0"/>
              <a:t>Start with 4x4 pixels</a:t>
            </a:r>
          </a:p>
          <a:p>
            <a:pPr lvl="1"/>
            <a:r>
              <a:rPr lang="en-US" dirty="0"/>
              <a:t>End with up to 1024x1024 pixels</a:t>
            </a:r>
          </a:p>
          <a:p>
            <a:pPr lvl="2"/>
            <a:r>
              <a:rPr lang="en-US" dirty="0"/>
              <a:t>though compute and memory requirements can get high</a:t>
            </a:r>
          </a:p>
          <a:p>
            <a:pPr lvl="2"/>
            <a:r>
              <a:rPr lang="en-US" dirty="0"/>
              <a:t>On my personal computer I stopped at 512x512, and was able to train in 3-4 days with 3x1080ti</a:t>
            </a:r>
          </a:p>
          <a:p>
            <a:pPr lvl="2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BB9628-502C-4F31-BDDF-17E96A70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3"/>
          <a:stretch/>
        </p:blipFill>
        <p:spPr>
          <a:xfrm>
            <a:off x="5772001" y="1690687"/>
            <a:ext cx="6104565" cy="37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1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D229-44A1-4C8B-B9AA-4F8DB2A1F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4E524-1A0B-4869-BD53-CB4EE354E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73" y="1690688"/>
            <a:ext cx="6381307" cy="4351338"/>
          </a:xfrm>
        </p:spPr>
        <p:txBody>
          <a:bodyPr/>
          <a:lstStyle/>
          <a:p>
            <a:pPr lvl="1"/>
            <a:r>
              <a:rPr lang="en-US" dirty="0"/>
              <a:t>Instead of a </a:t>
            </a:r>
            <a:r>
              <a:rPr lang="en-US" i="1" dirty="0"/>
              <a:t>single</a:t>
            </a:r>
            <a:r>
              <a:rPr lang="en-US" dirty="0"/>
              <a:t> input of noise at the beginning, feature mapping layers are used that include </a:t>
            </a:r>
            <a:r>
              <a:rPr lang="en-US" i="1" dirty="0"/>
              <a:t>noise at each separate step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Enables clearer images</a:t>
            </a:r>
          </a:p>
          <a:p>
            <a:pPr lvl="2"/>
            <a:r>
              <a:rPr lang="en-US" dirty="0"/>
              <a:t>a single source of noise creates blur</a:t>
            </a:r>
          </a:p>
          <a:p>
            <a:pPr lvl="1"/>
            <a:r>
              <a:rPr lang="en-US" dirty="0"/>
              <a:t>As a side effect, also allows control of image features</a:t>
            </a:r>
          </a:p>
          <a:p>
            <a:pPr lvl="2"/>
            <a:r>
              <a:rPr lang="en-US" dirty="0"/>
              <a:t>For faces: hair color, gender, etc.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CD8E62-9125-459E-95E6-B35D7E679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83" y="946022"/>
            <a:ext cx="4343623" cy="49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01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528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StyleGAN 2</vt:lpstr>
      <vt:lpstr>What is a GAN?</vt:lpstr>
      <vt:lpstr>Example Training Iteration</vt:lpstr>
      <vt:lpstr>What Is Good Performance?</vt:lpstr>
      <vt:lpstr>Original Method</vt:lpstr>
      <vt:lpstr>Frechet Inception Distance (FID)</vt:lpstr>
      <vt:lpstr>StyleGAN Improvements</vt:lpstr>
      <vt:lpstr>Progressive Growing</vt:lpstr>
      <vt:lpstr>AdaIN</vt:lpstr>
      <vt:lpstr>AdaIN</vt:lpstr>
      <vt:lpstr>StyleGAN V1 Issues</vt:lpstr>
      <vt:lpstr>StyleGAN V1 Issues</vt:lpstr>
      <vt:lpstr>StyleGAN V2</vt:lpstr>
      <vt:lpstr>StyleGAN V2</vt:lpstr>
      <vt:lpstr>StyleGAN V2</vt:lpstr>
      <vt:lpstr>StyleGAN V2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StyleGAN 2</dc:title>
  <dc:creator>David Rose</dc:creator>
  <cp:lastModifiedBy>David Rose</cp:lastModifiedBy>
  <cp:revision>21</cp:revision>
  <dcterms:created xsi:type="dcterms:W3CDTF">2020-02-05T18:33:05Z</dcterms:created>
  <dcterms:modified xsi:type="dcterms:W3CDTF">2020-02-06T03:46:15Z</dcterms:modified>
</cp:coreProperties>
</file>